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18"/>
  </p:notesMasterIdLst>
  <p:sldIdLst>
    <p:sldId id="268" r:id="rId2"/>
    <p:sldId id="256" r:id="rId3"/>
    <p:sldId id="279" r:id="rId4"/>
    <p:sldId id="267" r:id="rId5"/>
    <p:sldId id="269" r:id="rId6"/>
    <p:sldId id="270" r:id="rId7"/>
    <p:sldId id="271" r:id="rId8"/>
    <p:sldId id="272" r:id="rId9"/>
    <p:sldId id="273" r:id="rId10"/>
    <p:sldId id="274" r:id="rId11"/>
    <p:sldId id="275" r:id="rId12"/>
    <p:sldId id="276" r:id="rId13"/>
    <p:sldId id="277" r:id="rId14"/>
    <p:sldId id="278" r:id="rId15"/>
    <p:sldId id="280" r:id="rId16"/>
    <p:sldId id="262" r:id="rId1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p:scale>
          <a:sx n="64" d="100"/>
          <a:sy n="64" d="100"/>
        </p:scale>
        <p:origin x="-1566" y="-20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C02B04E-35F4-42F2-BF90-33326586E8DD}" type="datetimeFigureOut">
              <a:rPr lang="en-US" smtClean="0"/>
              <a:t>12/3/2014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486BE04-925E-4C51-B31C-C695409D9360}" type="slidenum">
              <a:rPr lang="en-US" smtClean="0"/>
              <a:t>‹#›</a:t>
            </a:fld>
            <a:endParaRPr lang="en-US"/>
          </a:p>
        </p:txBody>
      </p:sp>
    </p:spTree>
    <p:extLst>
      <p:ext uri="{BB962C8B-B14F-4D97-AF65-F5344CB8AC3E}">
        <p14:creationId xmlns:p14="http://schemas.microsoft.com/office/powerpoint/2010/main" val="22734302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Times New Roman" pitchFamily="18" charset="0"/>
                <a:cs typeface="Arial" pitchFamily="34" charset="0"/>
              </a:defRPr>
            </a:lvl1pPr>
            <a:lvl2pPr marL="742950" indent="-285750" eaLnBrk="0" hangingPunct="0">
              <a:defRPr>
                <a:solidFill>
                  <a:schemeClr val="tx1"/>
                </a:solidFill>
                <a:latin typeface="Times New Roman" pitchFamily="18" charset="0"/>
                <a:cs typeface="Arial" pitchFamily="34" charset="0"/>
              </a:defRPr>
            </a:lvl2pPr>
            <a:lvl3pPr marL="1143000" indent="-228600" eaLnBrk="0" hangingPunct="0">
              <a:defRPr>
                <a:solidFill>
                  <a:schemeClr val="tx1"/>
                </a:solidFill>
                <a:latin typeface="Times New Roman" pitchFamily="18" charset="0"/>
                <a:cs typeface="Arial" pitchFamily="34" charset="0"/>
              </a:defRPr>
            </a:lvl3pPr>
            <a:lvl4pPr marL="1600200" indent="-228600" eaLnBrk="0" hangingPunct="0">
              <a:defRPr>
                <a:solidFill>
                  <a:schemeClr val="tx1"/>
                </a:solidFill>
                <a:latin typeface="Times New Roman" pitchFamily="18" charset="0"/>
                <a:cs typeface="Arial" pitchFamily="34" charset="0"/>
              </a:defRPr>
            </a:lvl4pPr>
            <a:lvl5pPr marL="2057400" indent="-228600" eaLnBrk="0" hangingPunct="0">
              <a:defRPr>
                <a:solidFill>
                  <a:schemeClr val="tx1"/>
                </a:solidFill>
                <a:latin typeface="Times New Roman" pitchFamily="18" charset="0"/>
                <a:cs typeface="Arial" pitchFamily="34" charset="0"/>
              </a:defRPr>
            </a:lvl5pPr>
            <a:lvl6pPr marL="2514600" indent="-228600" eaLnBrk="0" fontAlgn="base" hangingPunct="0">
              <a:spcBef>
                <a:spcPct val="0"/>
              </a:spcBef>
              <a:spcAft>
                <a:spcPct val="0"/>
              </a:spcAft>
              <a:defRPr>
                <a:solidFill>
                  <a:schemeClr val="tx1"/>
                </a:solidFill>
                <a:latin typeface="Times New Roman" pitchFamily="18" charset="0"/>
                <a:cs typeface="Arial" pitchFamily="34" charset="0"/>
              </a:defRPr>
            </a:lvl6pPr>
            <a:lvl7pPr marL="2971800" indent="-228600" eaLnBrk="0" fontAlgn="base" hangingPunct="0">
              <a:spcBef>
                <a:spcPct val="0"/>
              </a:spcBef>
              <a:spcAft>
                <a:spcPct val="0"/>
              </a:spcAft>
              <a:defRPr>
                <a:solidFill>
                  <a:schemeClr val="tx1"/>
                </a:solidFill>
                <a:latin typeface="Times New Roman" pitchFamily="18" charset="0"/>
                <a:cs typeface="Arial" pitchFamily="34" charset="0"/>
              </a:defRPr>
            </a:lvl7pPr>
            <a:lvl8pPr marL="3429000" indent="-228600" eaLnBrk="0" fontAlgn="base" hangingPunct="0">
              <a:spcBef>
                <a:spcPct val="0"/>
              </a:spcBef>
              <a:spcAft>
                <a:spcPct val="0"/>
              </a:spcAft>
              <a:defRPr>
                <a:solidFill>
                  <a:schemeClr val="tx1"/>
                </a:solidFill>
                <a:latin typeface="Times New Roman" pitchFamily="18" charset="0"/>
                <a:cs typeface="Arial" pitchFamily="34" charset="0"/>
              </a:defRPr>
            </a:lvl8pPr>
            <a:lvl9pPr marL="3886200" indent="-228600" eaLnBrk="0" fontAlgn="base" hangingPunct="0">
              <a:spcBef>
                <a:spcPct val="0"/>
              </a:spcBef>
              <a:spcAft>
                <a:spcPct val="0"/>
              </a:spcAft>
              <a:defRPr>
                <a:solidFill>
                  <a:schemeClr val="tx1"/>
                </a:solidFill>
                <a:latin typeface="Times New Roman" pitchFamily="18" charset="0"/>
                <a:cs typeface="Arial" pitchFamily="34" charset="0"/>
              </a:defRPr>
            </a:lvl9pPr>
          </a:lstStyle>
          <a:p>
            <a:pPr eaLnBrk="1" hangingPunct="1"/>
            <a:fld id="{CD1B04E3-B35D-4A69-B7BF-41696BAC96D1}" type="slidenum">
              <a:rPr lang="en-US" altLang="en-US" smtClean="0">
                <a:latin typeface="Arial" pitchFamily="34" charset="0"/>
              </a:rPr>
              <a:pPr eaLnBrk="1" hangingPunct="1"/>
              <a:t>3</a:t>
            </a:fld>
            <a:endParaRPr lang="en-US" altLang="en-US" smtClean="0">
              <a:latin typeface="Arial" pitchFamily="34" charset="0"/>
            </a:endParaRPr>
          </a:p>
        </p:txBody>
      </p:sp>
      <p:sp>
        <p:nvSpPr>
          <p:cNvPr id="22531" name="Rectangle 2"/>
          <p:cNvSpPr>
            <a:spLocks noRot="1" noChangeArrowheads="1" noTextEdit="1"/>
          </p:cNvSpPr>
          <p:nvPr>
            <p:ph type="sldImg"/>
          </p:nvPr>
        </p:nvSpPr>
        <p:spPr>
          <a:ln/>
        </p:spPr>
      </p:sp>
      <p:sp>
        <p:nvSpPr>
          <p:cNvPr id="22532" name="Rectangle 3"/>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latin typeface="Arial" pitchFamily="34" charset="0"/>
              <a:cs typeface="Arial"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6270482C-7710-5A48-B14A-3CF0B2FC518E}" type="datetimeFigureOut">
              <a:rPr lang="en-US" smtClean="0"/>
              <a:t>12/3/2014</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4AC48B64-8D95-7F47-A261-9BC35819ADC4}"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70482C-7710-5A48-B14A-3CF0B2FC518E}" type="datetimeFigureOut">
              <a:rPr lang="en-US" smtClean="0"/>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C48B64-8D95-7F47-A261-9BC35819ADC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270482C-7710-5A48-B14A-3CF0B2FC518E}" type="datetimeFigureOut">
              <a:rPr lang="en-US" smtClean="0"/>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C48B64-8D95-7F47-A261-9BC35819ADC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6270482C-7710-5A48-B14A-3CF0B2FC518E}" type="datetimeFigureOut">
              <a:rPr lang="en-US" smtClean="0"/>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C48B64-8D95-7F47-A261-9BC35819ADC4}"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6270482C-7710-5A48-B14A-3CF0B2FC518E}" type="datetimeFigureOut">
              <a:rPr lang="en-US" smtClean="0"/>
              <a:t>12/3/2014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AC48B64-8D95-7F47-A261-9BC35819ADC4}"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6270482C-7710-5A48-B14A-3CF0B2FC518E}" type="datetimeFigureOut">
              <a:rPr lang="en-US" smtClean="0"/>
              <a:t>12/3/2014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AC48B64-8D95-7F47-A261-9BC35819ADC4}"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6270482C-7710-5A48-B14A-3CF0B2FC518E}" type="datetimeFigureOut">
              <a:rPr lang="en-US" smtClean="0"/>
              <a:t>12/3/2014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AC48B64-8D95-7F47-A261-9BC35819ADC4}"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270482C-7710-5A48-B14A-3CF0B2FC518E}" type="datetimeFigureOut">
              <a:rPr lang="en-US" smtClean="0"/>
              <a:t>12/3/2014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AC48B64-8D95-7F47-A261-9BC35819ADC4}"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270482C-7710-5A48-B14A-3CF0B2FC518E}" type="datetimeFigureOut">
              <a:rPr lang="en-US" smtClean="0"/>
              <a:t>12/3/2014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AC48B64-8D95-7F47-A261-9BC35819ADC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6270482C-7710-5A48-B14A-3CF0B2FC518E}" type="datetimeFigureOut">
              <a:rPr lang="en-US" smtClean="0"/>
              <a:t>12/3/2014</a:t>
            </a:fld>
            <a:endParaRPr lang="en-US"/>
          </a:p>
        </p:txBody>
      </p:sp>
      <p:sp>
        <p:nvSpPr>
          <p:cNvPr id="7" name="Slide Number Placeholder 6"/>
          <p:cNvSpPr>
            <a:spLocks noGrp="1"/>
          </p:cNvSpPr>
          <p:nvPr>
            <p:ph type="sldNum" sz="quarter" idx="12"/>
          </p:nvPr>
        </p:nvSpPr>
        <p:spPr/>
        <p:txBody>
          <a:bodyPr/>
          <a:lstStyle/>
          <a:p>
            <a:fld id="{4AC48B64-8D95-7F47-A261-9BC35819ADC4}"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6270482C-7710-5A48-B14A-3CF0B2FC518E}" type="datetimeFigureOut">
              <a:rPr lang="en-US" smtClean="0"/>
              <a:t>12/3/2014</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4AC48B64-8D95-7F47-A261-9BC35819ADC4}"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6270482C-7710-5A48-B14A-3CF0B2FC518E}" type="datetimeFigureOut">
              <a:rPr lang="en-US" smtClean="0"/>
              <a:t>12/3/2014</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4AC48B64-8D95-7F47-A261-9BC35819ADC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440800"/>
            <a:ext cx="7024744" cy="1143000"/>
          </a:xfrm>
        </p:spPr>
        <p:txBody>
          <a:bodyPr>
            <a:normAutofit/>
          </a:bodyPr>
          <a:lstStyle/>
          <a:p>
            <a:pPr algn="ctr"/>
            <a:r>
              <a:rPr lang="en-US" sz="6000" b="1" u="sng" dirty="0" smtClean="0"/>
              <a:t>Do </a:t>
            </a:r>
            <a:r>
              <a:rPr lang="en-US" sz="6000" b="1" u="sng" dirty="0" smtClean="0"/>
              <a:t>Now!</a:t>
            </a:r>
            <a:endParaRPr lang="en-US" sz="6000" b="1" u="sng" dirty="0"/>
          </a:p>
        </p:txBody>
      </p:sp>
      <p:sp>
        <p:nvSpPr>
          <p:cNvPr id="3" name="Content Placeholder 2"/>
          <p:cNvSpPr>
            <a:spLocks noGrp="1"/>
          </p:cNvSpPr>
          <p:nvPr>
            <p:ph idx="1"/>
          </p:nvPr>
        </p:nvSpPr>
        <p:spPr>
          <a:xfrm>
            <a:off x="450376" y="1614628"/>
            <a:ext cx="8229600" cy="3508977"/>
          </a:xfrm>
        </p:spPr>
        <p:txBody>
          <a:bodyPr>
            <a:normAutofit/>
          </a:bodyPr>
          <a:lstStyle/>
          <a:p>
            <a:r>
              <a:rPr lang="en-US" sz="3500" b="1" dirty="0" smtClean="0"/>
              <a:t>What is internal conflict </a:t>
            </a:r>
            <a:r>
              <a:rPr lang="en-US" sz="3500" b="1" dirty="0" smtClean="0"/>
              <a:t>or</a:t>
            </a:r>
            <a:br>
              <a:rPr lang="en-US" sz="3500" b="1" dirty="0" smtClean="0"/>
            </a:br>
            <a:r>
              <a:rPr lang="en-US" sz="3500" b="1" dirty="0" smtClean="0"/>
              <a:t> </a:t>
            </a:r>
            <a:r>
              <a:rPr lang="en-US" sz="3500" b="1" u="sng" dirty="0" smtClean="0"/>
              <a:t>man vs. self</a:t>
            </a:r>
            <a:r>
              <a:rPr lang="en-US" sz="3500" b="1" dirty="0" smtClean="0"/>
              <a:t>?</a:t>
            </a:r>
            <a:br>
              <a:rPr lang="en-US" sz="3500" b="1" dirty="0" smtClean="0"/>
            </a:br>
            <a:endParaRPr lang="en-US" sz="3500" b="1" dirty="0" smtClean="0"/>
          </a:p>
          <a:p>
            <a:r>
              <a:rPr lang="en-US" sz="3500" b="1" dirty="0" smtClean="0"/>
              <a:t>What are the three types of external conflict?</a:t>
            </a:r>
            <a:endParaRPr lang="en-US" sz="3500" b="1" dirty="0"/>
          </a:p>
        </p:txBody>
      </p:sp>
      <p:pic>
        <p:nvPicPr>
          <p:cNvPr id="12290" name="Picture 2" descr="http://www.pickthebrain.com/blog/wp-content/uploads/2013/08/Conflict-photo.png"/>
          <p:cNvPicPr>
            <a:picLocks noChangeAspect="1" noChangeArrowheads="1"/>
          </p:cNvPicPr>
          <p:nvPr/>
        </p:nvPicPr>
        <p:blipFill rotWithShape="1">
          <a:blip r:embed="rId2">
            <a:extLst>
              <a:ext uri="{28A0092B-C50C-407E-A947-70E740481C1C}">
                <a14:useLocalDpi xmlns:a14="http://schemas.microsoft.com/office/drawing/2010/main" val="0"/>
              </a:ext>
            </a:extLst>
          </a:blip>
          <a:srcRect l="12239"/>
          <a:stretch/>
        </p:blipFill>
        <p:spPr bwMode="auto">
          <a:xfrm>
            <a:off x="644578" y="4517055"/>
            <a:ext cx="2467375" cy="1898734"/>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5" descr="MP90040039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1833" y="4633618"/>
            <a:ext cx="2499428" cy="166560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descr="MC910216363[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88505" y="4633618"/>
            <a:ext cx="2111115" cy="18395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1824547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2" y="612028"/>
            <a:ext cx="7024744" cy="1143000"/>
          </a:xfrm>
        </p:spPr>
        <p:txBody>
          <a:bodyPr/>
          <a:lstStyle/>
          <a:p>
            <a:pPr algn="ctr"/>
            <a:r>
              <a:rPr lang="en-US" u="sng" dirty="0" smtClean="0"/>
              <a:t>In </a:t>
            </a:r>
            <a:r>
              <a:rPr lang="en-US" u="sng" dirty="0" smtClean="0"/>
              <a:t>Your Groups</a:t>
            </a:r>
            <a:r>
              <a:rPr lang="en-US" u="sng" dirty="0" smtClean="0"/>
              <a:t>…</a:t>
            </a:r>
            <a:endParaRPr lang="en-US" u="sng" dirty="0"/>
          </a:p>
        </p:txBody>
      </p:sp>
      <p:sp>
        <p:nvSpPr>
          <p:cNvPr id="3" name="Content Placeholder 2"/>
          <p:cNvSpPr>
            <a:spLocks noGrp="1"/>
          </p:cNvSpPr>
          <p:nvPr>
            <p:ph idx="1"/>
          </p:nvPr>
        </p:nvSpPr>
        <p:spPr>
          <a:xfrm>
            <a:off x="491320" y="1764971"/>
            <a:ext cx="8215952" cy="4417465"/>
          </a:xfrm>
        </p:spPr>
        <p:txBody>
          <a:bodyPr/>
          <a:lstStyle/>
          <a:p>
            <a:r>
              <a:rPr lang="en-US" sz="3000" b="1" dirty="0" smtClean="0"/>
              <a:t>Come up with at least three other examples of man vs. society. </a:t>
            </a:r>
            <a:br>
              <a:rPr lang="en-US" sz="3000" b="1" dirty="0" smtClean="0"/>
            </a:br>
            <a:r>
              <a:rPr lang="en-US" sz="3000" b="1" dirty="0" smtClean="0"/>
              <a:t/>
            </a:r>
            <a:br>
              <a:rPr lang="en-US" sz="3000" b="1" dirty="0" smtClean="0"/>
            </a:br>
            <a:endParaRPr lang="en-US" sz="3000" b="1" dirty="0" smtClean="0"/>
          </a:p>
          <a:p>
            <a:r>
              <a:rPr lang="en-US" sz="3000" b="1" dirty="0" smtClean="0"/>
              <a:t>Explain the scenario and what rule, tradition or value character disagrees with.</a:t>
            </a:r>
          </a:p>
          <a:p>
            <a:endParaRPr lang="en-US" b="1" dirty="0"/>
          </a:p>
        </p:txBody>
      </p:sp>
      <p:pic>
        <p:nvPicPr>
          <p:cNvPr id="3074" name="Picture 2" descr="https://encrypted-tbn1.gstatic.com/images?q=tbn:ANd9GcTlIoZoE5A4iN-upz-oRaM8YMQJD9LrTYt7yYQTD1sJRfiDna_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35251" y="4639385"/>
            <a:ext cx="3624856" cy="1888190"/>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MC91021636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07389" y="1740038"/>
            <a:ext cx="2036360" cy="17660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186120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51163" y="877536"/>
            <a:ext cx="8069755" cy="1143000"/>
          </a:xfrm>
        </p:spPr>
        <p:txBody>
          <a:bodyPr>
            <a:normAutofit fontScale="90000"/>
          </a:bodyPr>
          <a:lstStyle/>
          <a:p>
            <a:pPr algn="ctr"/>
            <a:r>
              <a:rPr lang="en-US" u="sng" dirty="0" smtClean="0"/>
              <a:t>Conflict in Harrison Bergeron</a:t>
            </a:r>
            <a:endParaRPr lang="en-US" u="sng" dirty="0"/>
          </a:p>
        </p:txBody>
      </p:sp>
      <p:sp>
        <p:nvSpPr>
          <p:cNvPr id="3" name="Content Placeholder 2"/>
          <p:cNvSpPr>
            <a:spLocks noGrp="1"/>
          </p:cNvSpPr>
          <p:nvPr>
            <p:ph idx="1"/>
          </p:nvPr>
        </p:nvSpPr>
        <p:spPr>
          <a:xfrm>
            <a:off x="491320" y="2323652"/>
            <a:ext cx="8229598" cy="3508977"/>
          </a:xfrm>
        </p:spPr>
        <p:txBody>
          <a:bodyPr>
            <a:normAutofit/>
          </a:bodyPr>
          <a:lstStyle/>
          <a:p>
            <a:r>
              <a:rPr lang="en-US" sz="4000" b="1" i="1" u="sng" dirty="0" smtClean="0"/>
              <a:t>Claim: </a:t>
            </a:r>
            <a:r>
              <a:rPr lang="en-US" sz="4000" b="1" dirty="0" smtClean="0"/>
              <a:t>The main conflict in Harrison Bergeron </a:t>
            </a:r>
            <a:r>
              <a:rPr lang="en-US" sz="4000" b="1" dirty="0" smtClean="0"/>
              <a:t>is</a:t>
            </a:r>
            <a:br>
              <a:rPr lang="en-US" sz="4000" b="1" dirty="0" smtClean="0"/>
            </a:br>
            <a:r>
              <a:rPr lang="en-US" sz="4000" b="1" dirty="0" smtClean="0"/>
              <a:t/>
            </a:r>
            <a:br>
              <a:rPr lang="en-US" sz="4000" b="1" dirty="0" smtClean="0"/>
            </a:br>
            <a:r>
              <a:rPr lang="en-US" sz="4000" b="1" dirty="0" smtClean="0"/>
              <a:t> </a:t>
            </a:r>
            <a:r>
              <a:rPr lang="en-US" sz="4000" b="1" dirty="0" smtClean="0"/>
              <a:t>_________ vs. ________.</a:t>
            </a:r>
            <a:endParaRPr lang="en-US" sz="4000" b="1" dirty="0"/>
          </a:p>
        </p:txBody>
      </p:sp>
    </p:spTree>
    <p:extLst>
      <p:ext uri="{BB962C8B-B14F-4D97-AF65-F5344CB8AC3E}">
        <p14:creationId xmlns:p14="http://schemas.microsoft.com/office/powerpoint/2010/main" val="282854000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0376" y="659168"/>
            <a:ext cx="8215952" cy="1143000"/>
          </a:xfrm>
        </p:spPr>
        <p:txBody>
          <a:bodyPr>
            <a:normAutofit fontScale="90000"/>
          </a:bodyPr>
          <a:lstStyle/>
          <a:p>
            <a:pPr algn="ctr"/>
            <a:r>
              <a:rPr lang="en-US" u="sng" dirty="0"/>
              <a:t>Conflict in Harrison Bergeron</a:t>
            </a:r>
          </a:p>
        </p:txBody>
      </p:sp>
      <p:sp>
        <p:nvSpPr>
          <p:cNvPr id="3" name="Content Placeholder 2"/>
          <p:cNvSpPr>
            <a:spLocks noGrp="1"/>
          </p:cNvSpPr>
          <p:nvPr>
            <p:ph idx="1"/>
          </p:nvPr>
        </p:nvSpPr>
        <p:spPr>
          <a:xfrm>
            <a:off x="450376" y="2323652"/>
            <a:ext cx="8215952" cy="3508977"/>
          </a:xfrm>
        </p:spPr>
        <p:txBody>
          <a:bodyPr>
            <a:noAutofit/>
          </a:bodyPr>
          <a:lstStyle/>
          <a:p>
            <a:r>
              <a:rPr lang="en-US" sz="4000" b="1" i="1" u="sng" dirty="0" smtClean="0"/>
              <a:t>Add to Claim: </a:t>
            </a:r>
            <a:r>
              <a:rPr lang="en-US" sz="4000" b="1" dirty="0" smtClean="0"/>
              <a:t>Harrison disagrees with the societal value that everyone should </a:t>
            </a:r>
            <a:r>
              <a:rPr lang="en-US" sz="4000" b="1" dirty="0" smtClean="0"/>
              <a:t>be</a:t>
            </a:r>
            <a:br>
              <a:rPr lang="en-US" sz="4000" b="1" dirty="0" smtClean="0"/>
            </a:br>
            <a:r>
              <a:rPr lang="en-US" sz="4000" b="1" dirty="0" smtClean="0"/>
              <a:t/>
            </a:r>
            <a:br>
              <a:rPr lang="en-US" sz="4000" b="1" dirty="0" smtClean="0"/>
            </a:br>
            <a:r>
              <a:rPr lang="en-US" sz="4000" b="1" dirty="0" smtClean="0"/>
              <a:t> </a:t>
            </a:r>
            <a:r>
              <a:rPr lang="en-US" sz="4000" b="1" dirty="0" smtClean="0"/>
              <a:t>____________________.</a:t>
            </a:r>
            <a:endParaRPr lang="en-US" sz="4000" b="1" dirty="0"/>
          </a:p>
        </p:txBody>
      </p:sp>
    </p:spTree>
    <p:extLst>
      <p:ext uri="{BB962C8B-B14F-4D97-AF65-F5344CB8AC3E}">
        <p14:creationId xmlns:p14="http://schemas.microsoft.com/office/powerpoint/2010/main" val="11406181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17419" y="292388"/>
            <a:ext cx="7703126" cy="1143000"/>
          </a:xfrm>
        </p:spPr>
        <p:txBody>
          <a:bodyPr>
            <a:normAutofit fontScale="90000"/>
          </a:bodyPr>
          <a:lstStyle/>
          <a:p>
            <a:pPr algn="ctr"/>
            <a:r>
              <a:rPr lang="en-US" u="sng" dirty="0"/>
              <a:t>Conflict in Harrison Bergeron</a:t>
            </a:r>
          </a:p>
        </p:txBody>
      </p:sp>
      <p:sp>
        <p:nvSpPr>
          <p:cNvPr id="3" name="Content Placeholder 2"/>
          <p:cNvSpPr>
            <a:spLocks noGrp="1"/>
          </p:cNvSpPr>
          <p:nvPr>
            <p:ph idx="1"/>
          </p:nvPr>
        </p:nvSpPr>
        <p:spPr>
          <a:xfrm>
            <a:off x="477672" y="1435388"/>
            <a:ext cx="8215952" cy="5074594"/>
          </a:xfrm>
        </p:spPr>
        <p:txBody>
          <a:bodyPr>
            <a:normAutofit fontScale="92500"/>
          </a:bodyPr>
          <a:lstStyle/>
          <a:p>
            <a:r>
              <a:rPr lang="en-US" sz="3000" b="1" dirty="0" smtClean="0"/>
              <a:t>Support (</a:t>
            </a:r>
            <a:r>
              <a:rPr lang="en-US" sz="3000" b="1" dirty="0" smtClean="0">
                <a:solidFill>
                  <a:srgbClr val="FF0000"/>
                </a:solidFill>
              </a:rPr>
              <a:t>transition</a:t>
            </a:r>
            <a:r>
              <a:rPr lang="en-US" sz="3000" b="1" dirty="0"/>
              <a:t>, </a:t>
            </a:r>
            <a:r>
              <a:rPr lang="en-US" sz="3000" b="1" dirty="0">
                <a:solidFill>
                  <a:srgbClr val="00B050"/>
                </a:solidFill>
              </a:rPr>
              <a:t>lead-in</a:t>
            </a:r>
            <a:r>
              <a:rPr lang="en-US" sz="3000" b="1" dirty="0"/>
              <a:t>, </a:t>
            </a:r>
            <a:r>
              <a:rPr lang="en-US" sz="3000" b="1" dirty="0">
                <a:solidFill>
                  <a:srgbClr val="0070C0"/>
                </a:solidFill>
              </a:rPr>
              <a:t>quotation</a:t>
            </a:r>
            <a:r>
              <a:rPr lang="en-US" sz="3000" b="1" dirty="0"/>
              <a:t>, </a:t>
            </a:r>
            <a:r>
              <a:rPr lang="en-US" sz="3000" b="1" dirty="0" smtClean="0">
                <a:solidFill>
                  <a:srgbClr val="7030A0"/>
                </a:solidFill>
              </a:rPr>
              <a:t>citation</a:t>
            </a:r>
            <a:r>
              <a:rPr lang="en-US" sz="3000" b="1" dirty="0" smtClean="0">
                <a:solidFill>
                  <a:srgbClr val="FF0000"/>
                </a:solidFill>
              </a:rPr>
              <a:t>)</a:t>
            </a:r>
            <a:r>
              <a:rPr lang="en-US" sz="3000" b="1" dirty="0" smtClean="0"/>
              <a:t>: </a:t>
            </a:r>
            <a:r>
              <a:rPr lang="en-US" sz="3000" b="1" dirty="0" smtClean="0"/>
              <a:t/>
            </a:r>
            <a:br>
              <a:rPr lang="en-US" sz="3000" b="1" dirty="0" smtClean="0"/>
            </a:br>
            <a:endParaRPr lang="en-US" sz="3000" b="1" dirty="0" smtClean="0"/>
          </a:p>
          <a:p>
            <a:pPr lvl="1"/>
            <a:r>
              <a:rPr lang="en-US" sz="3000" b="1" dirty="0" smtClean="0">
                <a:solidFill>
                  <a:srgbClr val="FF0000"/>
                </a:solidFill>
              </a:rPr>
              <a:t>Harrison obviously does not think everyone should be equal because he removes the bands’ handicaps and urges them to play their best</a:t>
            </a:r>
            <a:r>
              <a:rPr lang="en-US" sz="3000" b="1" dirty="0" smtClean="0"/>
              <a:t>. </a:t>
            </a:r>
            <a:r>
              <a:rPr lang="en-US" sz="3000" b="1" dirty="0" smtClean="0">
                <a:solidFill>
                  <a:srgbClr val="00B050"/>
                </a:solidFill>
              </a:rPr>
              <a:t>Harrison wants to show the world that being better than others isn’t a bad thing</a:t>
            </a:r>
            <a:r>
              <a:rPr lang="en-US" sz="3000" b="1" dirty="0" smtClean="0"/>
              <a:t>, “‘</a:t>
            </a:r>
            <a:r>
              <a:rPr lang="en-US" sz="3000" b="1" dirty="0" smtClean="0">
                <a:solidFill>
                  <a:srgbClr val="0070C0"/>
                </a:solidFill>
              </a:rPr>
              <a:t>Play your best [….] and I’ll make you barons and dukes and earls</a:t>
            </a:r>
            <a:r>
              <a:rPr lang="en-US" sz="3000" b="1" dirty="0" smtClean="0"/>
              <a:t>’” </a:t>
            </a:r>
            <a:r>
              <a:rPr lang="en-US" sz="3000" b="1" dirty="0" smtClean="0">
                <a:solidFill>
                  <a:srgbClr val="7030A0"/>
                </a:solidFill>
              </a:rPr>
              <a:t>(Vonnegut 105).</a:t>
            </a:r>
          </a:p>
          <a:p>
            <a:pPr lvl="1"/>
            <a:endParaRPr lang="en-US" dirty="0" smtClean="0"/>
          </a:p>
          <a:p>
            <a:endParaRPr lang="en-US" b="1" dirty="0"/>
          </a:p>
        </p:txBody>
      </p:sp>
    </p:spTree>
    <p:extLst>
      <p:ext uri="{BB962C8B-B14F-4D97-AF65-F5344CB8AC3E}">
        <p14:creationId xmlns:p14="http://schemas.microsoft.com/office/powerpoint/2010/main" val="257675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65018" y="290672"/>
            <a:ext cx="7827818" cy="1143000"/>
          </a:xfrm>
        </p:spPr>
        <p:txBody>
          <a:bodyPr>
            <a:normAutofit fontScale="90000"/>
          </a:bodyPr>
          <a:lstStyle/>
          <a:p>
            <a:r>
              <a:rPr lang="en-US" u="sng" dirty="0"/>
              <a:t>Conflict in Harrison Bergeron</a:t>
            </a:r>
          </a:p>
        </p:txBody>
      </p:sp>
      <p:sp>
        <p:nvSpPr>
          <p:cNvPr id="3" name="Content Placeholder 2"/>
          <p:cNvSpPr>
            <a:spLocks noGrp="1"/>
          </p:cNvSpPr>
          <p:nvPr>
            <p:ph idx="1"/>
          </p:nvPr>
        </p:nvSpPr>
        <p:spPr>
          <a:xfrm>
            <a:off x="477672" y="1519092"/>
            <a:ext cx="8229600" cy="3508977"/>
          </a:xfrm>
        </p:spPr>
        <p:txBody>
          <a:bodyPr>
            <a:normAutofit/>
          </a:bodyPr>
          <a:lstStyle/>
          <a:p>
            <a:r>
              <a:rPr lang="en-US" sz="3500" b="1" u="sng" dirty="0" smtClean="0"/>
              <a:t>Tie-back to Claim/Transition: </a:t>
            </a:r>
            <a:r>
              <a:rPr lang="en-US" sz="3500" b="1" dirty="0" smtClean="0"/>
              <a:t>The main conflict in “Harrison Bergeron” is man versus society since Harrison disagree with the idea that every person must be equal in all aspects of life.</a:t>
            </a:r>
            <a:endParaRPr lang="en-US" sz="3500" b="1" dirty="0"/>
          </a:p>
        </p:txBody>
      </p:sp>
      <p:pic>
        <p:nvPicPr>
          <p:cNvPr id="2050" name="Picture 2" descr="http://introlitrvcc.wikispaces.com/file/view/society.jpg/313445640/346x231/society.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20880" y="4837601"/>
            <a:ext cx="2987201" cy="15934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9983488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413070"/>
            <a:ext cx="7024744" cy="1143000"/>
          </a:xfrm>
        </p:spPr>
        <p:txBody>
          <a:bodyPr/>
          <a:lstStyle/>
          <a:p>
            <a:pPr algn="ctr"/>
            <a:r>
              <a:rPr lang="en-US" u="sng" dirty="0" smtClean="0"/>
              <a:t>Reading</a:t>
            </a:r>
            <a:r>
              <a:rPr lang="en-US" i="1" u="sng" dirty="0" smtClean="0"/>
              <a:t> </a:t>
            </a:r>
            <a:r>
              <a:rPr lang="en-US" u="sng" dirty="0" smtClean="0"/>
              <a:t>from </a:t>
            </a:r>
            <a:r>
              <a:rPr lang="en-US" i="1" u="sng" dirty="0" smtClean="0"/>
              <a:t>The Giver</a:t>
            </a:r>
            <a:endParaRPr lang="en-US" u="sng" dirty="0"/>
          </a:p>
        </p:txBody>
      </p:sp>
      <p:sp>
        <p:nvSpPr>
          <p:cNvPr id="3" name="Content Placeholder 2"/>
          <p:cNvSpPr>
            <a:spLocks noGrp="1"/>
          </p:cNvSpPr>
          <p:nvPr>
            <p:ph idx="1"/>
          </p:nvPr>
        </p:nvSpPr>
        <p:spPr>
          <a:xfrm>
            <a:off x="449705" y="1598484"/>
            <a:ext cx="8259579" cy="3508977"/>
          </a:xfrm>
        </p:spPr>
        <p:txBody>
          <a:bodyPr>
            <a:normAutofit/>
          </a:bodyPr>
          <a:lstStyle/>
          <a:p>
            <a:r>
              <a:rPr lang="en-US" sz="3000" b="1" dirty="0" smtClean="0"/>
              <a:t>Complete Double Entry Journal during the reading time</a:t>
            </a:r>
            <a:endParaRPr lang="en-US" sz="3000" b="1" dirty="0"/>
          </a:p>
        </p:txBody>
      </p:sp>
      <p:graphicFrame>
        <p:nvGraphicFramePr>
          <p:cNvPr id="5" name="Table 4"/>
          <p:cNvGraphicFramePr>
            <a:graphicFrameLocks noGrp="1"/>
          </p:cNvGraphicFramePr>
          <p:nvPr>
            <p:extLst>
              <p:ext uri="{D42A27DB-BD31-4B8C-83A1-F6EECF244321}">
                <p14:modId xmlns:p14="http://schemas.microsoft.com/office/powerpoint/2010/main" val="2718114634"/>
              </p:ext>
            </p:extLst>
          </p:nvPr>
        </p:nvGraphicFramePr>
        <p:xfrm>
          <a:off x="609599" y="2788170"/>
          <a:ext cx="7934793" cy="3642610"/>
        </p:xfrm>
        <a:graphic>
          <a:graphicData uri="http://schemas.openxmlformats.org/drawingml/2006/table">
            <a:tbl>
              <a:tblPr firstRow="1" bandRow="1">
                <a:tableStyleId>{5940675A-B579-460E-94D1-54222C63F5DA}</a:tableStyleId>
              </a:tblPr>
              <a:tblGrid>
                <a:gridCol w="1399083"/>
                <a:gridCol w="3890779"/>
                <a:gridCol w="2644931"/>
              </a:tblGrid>
              <a:tr h="764322">
                <a:tc>
                  <a:txBody>
                    <a:bodyPr/>
                    <a:lstStyle/>
                    <a:p>
                      <a:pPr algn="ctr"/>
                      <a:r>
                        <a:rPr lang="en-US" b="1" dirty="0" smtClean="0"/>
                        <a:t>Page #</a:t>
                      </a:r>
                      <a:endParaRPr lang="en-US" b="1" dirty="0"/>
                    </a:p>
                  </a:txBody>
                  <a:tcPr/>
                </a:tc>
                <a:tc>
                  <a:txBody>
                    <a:bodyPr/>
                    <a:lstStyle/>
                    <a:p>
                      <a:pPr algn="ctr"/>
                      <a:r>
                        <a:rPr lang="en-US" b="1" dirty="0" smtClean="0"/>
                        <a:t>From the Text</a:t>
                      </a:r>
                      <a:br>
                        <a:rPr lang="en-US" b="1" dirty="0" smtClean="0"/>
                      </a:br>
                      <a:r>
                        <a:rPr lang="en-US" b="1" dirty="0" smtClean="0"/>
                        <a:t> (Direct Quote, Paraphrase)</a:t>
                      </a:r>
                      <a:endParaRPr lang="en-US" b="1" dirty="0"/>
                    </a:p>
                  </a:txBody>
                  <a:tcPr/>
                </a:tc>
                <a:tc>
                  <a:txBody>
                    <a:bodyPr/>
                    <a:lstStyle/>
                    <a:p>
                      <a:pPr algn="ctr"/>
                      <a:r>
                        <a:rPr lang="en-US" b="1" dirty="0" smtClean="0"/>
                        <a:t>My Thoughts</a:t>
                      </a:r>
                      <a:endParaRPr lang="en-US" b="1" dirty="0"/>
                    </a:p>
                  </a:txBody>
                  <a:tcPr/>
                </a:tc>
              </a:tr>
              <a:tr h="719572">
                <a:tc>
                  <a:txBody>
                    <a:bodyPr/>
                    <a:lstStyle/>
                    <a:p>
                      <a:pPr algn="ctr"/>
                      <a:endParaRPr lang="en-US" b="1"/>
                    </a:p>
                  </a:txBody>
                  <a:tcPr/>
                </a:tc>
                <a:tc>
                  <a:txBody>
                    <a:bodyPr/>
                    <a:lstStyle/>
                    <a:p>
                      <a:pPr algn="ctr"/>
                      <a:endParaRPr lang="en-US" b="1" dirty="0"/>
                    </a:p>
                  </a:txBody>
                  <a:tcPr/>
                </a:tc>
                <a:tc>
                  <a:txBody>
                    <a:bodyPr/>
                    <a:lstStyle/>
                    <a:p>
                      <a:pPr algn="ctr"/>
                      <a:endParaRPr lang="en-US" b="1"/>
                    </a:p>
                  </a:txBody>
                  <a:tcPr/>
                </a:tc>
              </a:tr>
              <a:tr h="719572">
                <a:tc>
                  <a:txBody>
                    <a:bodyPr/>
                    <a:lstStyle/>
                    <a:p>
                      <a:pPr algn="ctr"/>
                      <a:endParaRPr lang="en-US" b="1"/>
                    </a:p>
                  </a:txBody>
                  <a:tcPr/>
                </a:tc>
                <a:tc>
                  <a:txBody>
                    <a:bodyPr/>
                    <a:lstStyle/>
                    <a:p>
                      <a:pPr algn="ctr"/>
                      <a:endParaRPr lang="en-US" b="1" dirty="0"/>
                    </a:p>
                  </a:txBody>
                  <a:tcPr/>
                </a:tc>
                <a:tc>
                  <a:txBody>
                    <a:bodyPr/>
                    <a:lstStyle/>
                    <a:p>
                      <a:pPr algn="ctr"/>
                      <a:endParaRPr lang="en-US" b="1"/>
                    </a:p>
                  </a:txBody>
                  <a:tcPr/>
                </a:tc>
              </a:tr>
              <a:tr h="719572">
                <a:tc>
                  <a:txBody>
                    <a:bodyPr/>
                    <a:lstStyle/>
                    <a:p>
                      <a:pPr algn="ctr"/>
                      <a:endParaRPr lang="en-US" b="1"/>
                    </a:p>
                  </a:txBody>
                  <a:tcPr/>
                </a:tc>
                <a:tc>
                  <a:txBody>
                    <a:bodyPr/>
                    <a:lstStyle/>
                    <a:p>
                      <a:pPr algn="ctr"/>
                      <a:endParaRPr lang="en-US" b="1"/>
                    </a:p>
                  </a:txBody>
                  <a:tcPr/>
                </a:tc>
                <a:tc>
                  <a:txBody>
                    <a:bodyPr/>
                    <a:lstStyle/>
                    <a:p>
                      <a:pPr algn="ctr"/>
                      <a:endParaRPr lang="en-US" b="1"/>
                    </a:p>
                  </a:txBody>
                  <a:tcPr/>
                </a:tc>
              </a:tr>
              <a:tr h="719572">
                <a:tc>
                  <a:txBody>
                    <a:bodyPr/>
                    <a:lstStyle/>
                    <a:p>
                      <a:pPr algn="ctr"/>
                      <a:endParaRPr lang="en-US" b="1"/>
                    </a:p>
                  </a:txBody>
                  <a:tcPr/>
                </a:tc>
                <a:tc>
                  <a:txBody>
                    <a:bodyPr/>
                    <a:lstStyle/>
                    <a:p>
                      <a:pPr algn="ctr"/>
                      <a:endParaRPr lang="en-US" b="1"/>
                    </a:p>
                  </a:txBody>
                  <a:tcPr/>
                </a:tc>
                <a:tc>
                  <a:txBody>
                    <a:bodyPr/>
                    <a:lstStyle/>
                    <a:p>
                      <a:pPr algn="ctr"/>
                      <a:endParaRPr lang="en-US" b="1" dirty="0"/>
                    </a:p>
                  </a:txBody>
                  <a:tcPr/>
                </a:tc>
              </a:tr>
            </a:tbl>
          </a:graphicData>
        </a:graphic>
      </p:graphicFrame>
    </p:spTree>
    <p:extLst>
      <p:ext uri="{BB962C8B-B14F-4D97-AF65-F5344CB8AC3E}">
        <p14:creationId xmlns:p14="http://schemas.microsoft.com/office/powerpoint/2010/main" val="18376608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522688"/>
            <a:ext cx="7024744" cy="1143000"/>
          </a:xfrm>
        </p:spPr>
        <p:txBody>
          <a:bodyPr/>
          <a:lstStyle/>
          <a:p>
            <a:pPr algn="ctr"/>
            <a:r>
              <a:rPr lang="en-US" u="sng" dirty="0" smtClean="0"/>
              <a:t>On </a:t>
            </a:r>
            <a:r>
              <a:rPr lang="en-US" u="sng" dirty="0" smtClean="0"/>
              <a:t>Your Own</a:t>
            </a:r>
            <a:r>
              <a:rPr lang="en-US" u="sng" dirty="0" smtClean="0"/>
              <a:t>…</a:t>
            </a:r>
            <a:endParaRPr lang="en-US" u="sng" dirty="0"/>
          </a:p>
        </p:txBody>
      </p:sp>
      <p:sp>
        <p:nvSpPr>
          <p:cNvPr id="3" name="Content Placeholder 2"/>
          <p:cNvSpPr>
            <a:spLocks noGrp="1"/>
          </p:cNvSpPr>
          <p:nvPr>
            <p:ph idx="1"/>
          </p:nvPr>
        </p:nvSpPr>
        <p:spPr>
          <a:xfrm>
            <a:off x="504968" y="1845972"/>
            <a:ext cx="8161360" cy="3508977"/>
          </a:xfrm>
        </p:spPr>
        <p:txBody>
          <a:bodyPr>
            <a:normAutofit/>
          </a:bodyPr>
          <a:lstStyle/>
          <a:p>
            <a:r>
              <a:rPr lang="en-US" sz="5000" b="1" dirty="0" smtClean="0"/>
              <a:t>Write a conflict statement for </a:t>
            </a:r>
            <a:r>
              <a:rPr lang="en-US" sz="5000" b="1" i="1" dirty="0" smtClean="0"/>
              <a:t>The Giver</a:t>
            </a:r>
            <a:r>
              <a:rPr lang="en-US" sz="5000" b="1" dirty="0" smtClean="0"/>
              <a:t>.</a:t>
            </a:r>
            <a:endParaRPr lang="en-US" sz="5000" b="1" dirty="0"/>
          </a:p>
        </p:txBody>
      </p:sp>
      <p:pic>
        <p:nvPicPr>
          <p:cNvPr id="1026" name="Picture 2" descr="http://ecx.images-amazon.com/images/I/81cJChEQjSL.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80177" y="3562063"/>
            <a:ext cx="2183636" cy="2702253"/>
          </a:xfrm>
          <a:prstGeom prst="rect">
            <a:avLst/>
          </a:prstGeom>
          <a:noFill/>
          <a:ln w="76200">
            <a:solidFill>
              <a:schemeClr val="accent1"/>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615370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pPr algn="ctr"/>
            <a:r>
              <a:rPr lang="en-US" dirty="0" smtClean="0"/>
              <a:t>Conflict Review</a:t>
            </a:r>
            <a:endParaRPr lang="en-US" dirty="0"/>
          </a:p>
        </p:txBody>
      </p:sp>
      <p:sp>
        <p:nvSpPr>
          <p:cNvPr id="3" name="Subtitle 2"/>
          <p:cNvSpPr>
            <a:spLocks noGrp="1"/>
          </p:cNvSpPr>
          <p:nvPr>
            <p:ph type="subTitle" idx="1"/>
          </p:nvPr>
        </p:nvSpPr>
        <p:spPr/>
        <p:txBody>
          <a:bodyPr/>
          <a:lstStyle/>
          <a:p>
            <a:r>
              <a:rPr lang="en-US" dirty="0" smtClean="0"/>
              <a:t>8</a:t>
            </a:r>
            <a:r>
              <a:rPr lang="en-US" baseline="30000" dirty="0" smtClean="0"/>
              <a:t>th</a:t>
            </a:r>
            <a:r>
              <a:rPr lang="en-US" dirty="0" smtClean="0"/>
              <a:t> Grade Language Arts</a:t>
            </a:r>
            <a:endParaRPr lang="en-US" dirty="0"/>
          </a:p>
        </p:txBody>
      </p:sp>
    </p:spTree>
    <p:extLst>
      <p:ext uri="{BB962C8B-B14F-4D97-AF65-F5344CB8AC3E}">
        <p14:creationId xmlns:p14="http://schemas.microsoft.com/office/powerpoint/2010/main" val="17550621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457200" y="531114"/>
            <a:ext cx="8229600" cy="1143000"/>
          </a:xfrm>
        </p:spPr>
        <p:txBody>
          <a:bodyPr>
            <a:normAutofit/>
          </a:bodyPr>
          <a:lstStyle/>
          <a:p>
            <a:pPr algn="ctr" eaLnBrk="1" hangingPunct="1">
              <a:defRPr/>
            </a:pPr>
            <a:r>
              <a:rPr lang="en-US" sz="3000" dirty="0" smtClean="0"/>
              <a:t>Types of Conflict: </a:t>
            </a:r>
            <a:br>
              <a:rPr lang="en-US" sz="3000" dirty="0" smtClean="0"/>
            </a:br>
            <a:r>
              <a:rPr lang="en-US" sz="3000" dirty="0" smtClean="0"/>
              <a:t>External </a:t>
            </a:r>
            <a:r>
              <a:rPr lang="en-US" sz="3000" dirty="0" smtClean="0"/>
              <a:t>vs. Internal</a:t>
            </a:r>
          </a:p>
        </p:txBody>
      </p:sp>
      <p:sp>
        <p:nvSpPr>
          <p:cNvPr id="8196" name="Rectangle 4"/>
          <p:cNvSpPr>
            <a:spLocks noGrp="1" noChangeArrowheads="1"/>
          </p:cNvSpPr>
          <p:nvPr>
            <p:ph type="body" sz="half" idx="4294967295"/>
          </p:nvPr>
        </p:nvSpPr>
        <p:spPr>
          <a:xfrm>
            <a:off x="457200" y="1765091"/>
            <a:ext cx="4038600" cy="1712626"/>
          </a:xfrm>
          <a:prstGeom prst="rect">
            <a:avLst/>
          </a:prstGeom>
        </p:spPr>
        <p:txBody>
          <a:bodyPr/>
          <a:lstStyle/>
          <a:p>
            <a:pPr algn="ctr" eaLnBrk="1" hangingPunct="1">
              <a:buFont typeface="Wingdings" pitchFamily="2" charset="2"/>
              <a:buNone/>
              <a:defRPr/>
            </a:pPr>
            <a:r>
              <a:rPr lang="en-US" sz="2700" b="1" u="sng" dirty="0" smtClean="0">
                <a:solidFill>
                  <a:schemeClr val="accent4">
                    <a:lumMod val="75000"/>
                  </a:schemeClr>
                </a:solidFill>
              </a:rPr>
              <a:t>External</a:t>
            </a:r>
          </a:p>
          <a:p>
            <a:pPr eaLnBrk="1" hangingPunct="1">
              <a:defRPr/>
            </a:pPr>
            <a:r>
              <a:rPr lang="en-US" sz="2700" b="1" dirty="0" smtClean="0"/>
              <a:t>External Conflict </a:t>
            </a:r>
            <a:r>
              <a:rPr lang="en-US" sz="2700" b="1" dirty="0" smtClean="0">
                <a:solidFill>
                  <a:schemeClr val="accent4">
                    <a:lumMod val="75000"/>
                  </a:schemeClr>
                </a:solidFill>
              </a:rPr>
              <a:t>takes place </a:t>
            </a:r>
            <a:r>
              <a:rPr lang="en-US" sz="2700" b="1" u="sng" dirty="0" smtClean="0">
                <a:solidFill>
                  <a:schemeClr val="accent4">
                    <a:lumMod val="75000"/>
                  </a:schemeClr>
                </a:solidFill>
                <a:effectLst>
                  <a:outerShdw blurRad="38100" dist="38100" dir="2700000" algn="tl">
                    <a:srgbClr val="000000">
                      <a:alpha val="43137"/>
                    </a:srgbClr>
                  </a:outerShdw>
                </a:effectLst>
              </a:rPr>
              <a:t>outside</a:t>
            </a:r>
            <a:r>
              <a:rPr lang="en-US" sz="2700" b="1" dirty="0" smtClean="0">
                <a:solidFill>
                  <a:schemeClr val="accent4">
                    <a:lumMod val="75000"/>
                  </a:schemeClr>
                </a:solidFill>
              </a:rPr>
              <a:t> of the </a:t>
            </a:r>
            <a:r>
              <a:rPr lang="en-US" sz="2700" b="1" dirty="0" smtClean="0">
                <a:solidFill>
                  <a:schemeClr val="accent4">
                    <a:lumMod val="75000"/>
                  </a:schemeClr>
                </a:solidFill>
              </a:rPr>
              <a:t>body</a:t>
            </a:r>
            <a:endParaRPr lang="en-US" sz="2700" b="1" dirty="0" smtClean="0">
              <a:solidFill>
                <a:schemeClr val="accent4">
                  <a:lumMod val="75000"/>
                </a:schemeClr>
              </a:solidFill>
            </a:endParaRPr>
          </a:p>
        </p:txBody>
      </p:sp>
      <p:sp>
        <p:nvSpPr>
          <p:cNvPr id="8197" name="Rectangle 5"/>
          <p:cNvSpPr>
            <a:spLocks noGrp="1" noChangeArrowheads="1"/>
          </p:cNvSpPr>
          <p:nvPr>
            <p:ph type="body" sz="half" idx="4294967295"/>
          </p:nvPr>
        </p:nvSpPr>
        <p:spPr>
          <a:xfrm>
            <a:off x="4367284" y="1750100"/>
            <a:ext cx="4319516" cy="1727617"/>
          </a:xfrm>
          <a:prstGeom prst="rect">
            <a:avLst/>
          </a:prstGeom>
        </p:spPr>
        <p:txBody>
          <a:bodyPr/>
          <a:lstStyle/>
          <a:p>
            <a:pPr algn="ctr" eaLnBrk="1" hangingPunct="1">
              <a:buFont typeface="Wingdings" pitchFamily="2" charset="2"/>
              <a:buNone/>
              <a:defRPr/>
            </a:pPr>
            <a:r>
              <a:rPr lang="en-US" sz="2700" b="1" u="sng" dirty="0" smtClean="0">
                <a:solidFill>
                  <a:schemeClr val="accent4">
                    <a:lumMod val="75000"/>
                  </a:schemeClr>
                </a:solidFill>
              </a:rPr>
              <a:t>Internal</a:t>
            </a:r>
          </a:p>
          <a:p>
            <a:pPr eaLnBrk="1" hangingPunct="1">
              <a:defRPr/>
            </a:pPr>
            <a:r>
              <a:rPr lang="en-US" sz="2700" b="1" dirty="0" smtClean="0"/>
              <a:t>Internal Conflict </a:t>
            </a:r>
            <a:r>
              <a:rPr lang="en-US" sz="2700" b="1" dirty="0" smtClean="0">
                <a:solidFill>
                  <a:schemeClr val="accent4">
                    <a:lumMod val="75000"/>
                  </a:schemeClr>
                </a:solidFill>
              </a:rPr>
              <a:t>takes place </a:t>
            </a:r>
            <a:r>
              <a:rPr lang="en-US" sz="2700" b="1" u="sng" dirty="0" smtClean="0">
                <a:solidFill>
                  <a:schemeClr val="accent4">
                    <a:lumMod val="75000"/>
                  </a:schemeClr>
                </a:solidFill>
                <a:effectLst>
                  <a:outerShdw blurRad="38100" dist="38100" dir="2700000" algn="tl">
                    <a:srgbClr val="000000">
                      <a:alpha val="43137"/>
                    </a:srgbClr>
                  </a:outerShdw>
                </a:effectLst>
              </a:rPr>
              <a:t>inside</a:t>
            </a:r>
            <a:r>
              <a:rPr lang="en-US" sz="2700" b="1" dirty="0" smtClean="0">
                <a:solidFill>
                  <a:schemeClr val="accent4">
                    <a:lumMod val="75000"/>
                  </a:schemeClr>
                </a:solidFill>
              </a:rPr>
              <a:t> of the </a:t>
            </a:r>
            <a:r>
              <a:rPr lang="en-US" sz="2700" b="1" dirty="0" smtClean="0">
                <a:solidFill>
                  <a:schemeClr val="accent4">
                    <a:lumMod val="75000"/>
                  </a:schemeClr>
                </a:solidFill>
              </a:rPr>
              <a:t>body/mind</a:t>
            </a:r>
            <a:endParaRPr lang="en-US" sz="2700" b="1" dirty="0" smtClean="0">
              <a:solidFill>
                <a:schemeClr val="accent4">
                  <a:lumMod val="75000"/>
                </a:schemeClr>
              </a:solidFill>
            </a:endParaRPr>
          </a:p>
        </p:txBody>
      </p:sp>
      <p:pic>
        <p:nvPicPr>
          <p:cNvPr id="5125" name="Picture 6" descr="MP900401561[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72641" y="3830224"/>
            <a:ext cx="3452454" cy="2300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126" name="Picture 8" descr="http://bossip.files.wordpress.com/2011/11/black-men-arguing.jpg"/>
          <p:cNvPicPr>
            <a:picLocks noChangeAspect="1" noChangeArrowheads="1"/>
          </p:cNvPicPr>
          <p:nvPr/>
        </p:nvPicPr>
        <p:blipFill>
          <a:blip r:embed="rId4">
            <a:extLst>
              <a:ext uri="{28A0092B-C50C-407E-A947-70E740481C1C}">
                <a14:useLocalDpi xmlns:a14="http://schemas.microsoft.com/office/drawing/2010/main" val="0"/>
              </a:ext>
            </a:extLst>
          </a:blip>
          <a:srcRect t="14079" b="14078"/>
          <a:stretch>
            <a:fillRect/>
          </a:stretch>
        </p:blipFill>
        <p:spPr bwMode="auto">
          <a:xfrm>
            <a:off x="878312" y="3830226"/>
            <a:ext cx="3488972" cy="23006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642101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0" y="456164"/>
            <a:ext cx="7024744" cy="1143000"/>
          </a:xfrm>
        </p:spPr>
        <p:txBody>
          <a:bodyPr/>
          <a:lstStyle/>
          <a:p>
            <a:pPr algn="ctr"/>
            <a:r>
              <a:rPr lang="en-US" b="1" u="sng" dirty="0">
                <a:cs typeface="Arial" charset="0"/>
              </a:rPr>
              <a:t>Man Against Society</a:t>
            </a:r>
          </a:p>
        </p:txBody>
      </p:sp>
      <p:sp>
        <p:nvSpPr>
          <p:cNvPr id="3" name="Content Placeholder 2"/>
          <p:cNvSpPr>
            <a:spLocks noGrp="1"/>
          </p:cNvSpPr>
          <p:nvPr>
            <p:ph idx="1"/>
          </p:nvPr>
        </p:nvSpPr>
        <p:spPr>
          <a:xfrm>
            <a:off x="477672" y="1653757"/>
            <a:ext cx="8215952" cy="2258676"/>
          </a:xfrm>
        </p:spPr>
        <p:txBody>
          <a:bodyPr/>
          <a:lstStyle/>
          <a:p>
            <a:pPr marL="365760" lvl="1" indent="0" algn="ctr">
              <a:buNone/>
            </a:pPr>
            <a:r>
              <a:rPr lang="en-US" sz="3600" b="1" i="1" u="sng" dirty="0" smtClean="0">
                <a:solidFill>
                  <a:schemeClr val="accent4">
                    <a:lumMod val="75000"/>
                  </a:schemeClr>
                </a:solidFill>
                <a:cs typeface="Arial" charset="0"/>
              </a:rPr>
              <a:t>(Man vs. Society)</a:t>
            </a:r>
          </a:p>
          <a:p>
            <a:pPr lvl="1"/>
            <a:r>
              <a:rPr lang="en-US" sz="3600" b="1" dirty="0" smtClean="0">
                <a:cs typeface="Arial" charset="0"/>
              </a:rPr>
              <a:t>The </a:t>
            </a:r>
            <a:r>
              <a:rPr lang="en-US" sz="3600" b="1" dirty="0">
                <a:solidFill>
                  <a:schemeClr val="accent4">
                    <a:lumMod val="75000"/>
                  </a:schemeClr>
                </a:solidFill>
                <a:cs typeface="Arial" charset="0"/>
              </a:rPr>
              <a:t>protagonist </a:t>
            </a:r>
            <a:r>
              <a:rPr lang="en-US" sz="3600" b="1" dirty="0" smtClean="0">
                <a:solidFill>
                  <a:schemeClr val="accent4">
                    <a:lumMod val="75000"/>
                  </a:schemeClr>
                </a:solidFill>
                <a:cs typeface="Arial" charset="0"/>
              </a:rPr>
              <a:t>fights against </a:t>
            </a:r>
            <a:r>
              <a:rPr lang="en-US" sz="3600" b="1" dirty="0" smtClean="0">
                <a:solidFill>
                  <a:schemeClr val="accent4">
                    <a:lumMod val="75000"/>
                  </a:schemeClr>
                </a:solidFill>
                <a:cs typeface="Arial" charset="0"/>
              </a:rPr>
              <a:t>society</a:t>
            </a:r>
          </a:p>
          <a:p>
            <a:pPr marL="365760" lvl="1" indent="0">
              <a:buNone/>
            </a:pPr>
            <a:endParaRPr lang="en-US" sz="3600" b="1" dirty="0">
              <a:solidFill>
                <a:schemeClr val="accent4">
                  <a:lumMod val="75000"/>
                </a:schemeClr>
              </a:solidFill>
              <a:cs typeface="Arial" charset="0"/>
            </a:endParaRPr>
          </a:p>
          <a:p>
            <a:endParaRPr lang="en-US" dirty="0"/>
          </a:p>
        </p:txBody>
      </p:sp>
      <p:pic>
        <p:nvPicPr>
          <p:cNvPr id="4" name="Picture 3"/>
          <p:cNvPicPr>
            <a:picLocks noChangeAspect="1"/>
          </p:cNvPicPr>
          <p:nvPr/>
        </p:nvPicPr>
        <p:blipFill>
          <a:blip r:embed="rId2"/>
          <a:stretch>
            <a:fillRect/>
          </a:stretch>
        </p:blipFill>
        <p:spPr>
          <a:xfrm>
            <a:off x="663463" y="3698651"/>
            <a:ext cx="4940603" cy="2801451"/>
          </a:xfrm>
          <a:prstGeom prst="rect">
            <a:avLst/>
          </a:prstGeom>
        </p:spPr>
      </p:pic>
      <p:pic>
        <p:nvPicPr>
          <p:cNvPr id="5" name="Picture 4" descr="MC910216363[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604066" y="3912432"/>
            <a:ext cx="3089558" cy="26795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3931583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descr="http://accessdl.state.al.us/AventaCourses/access_courses/english_12_ua_v13/1_unit/01-01/162557618.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21374" y="3201389"/>
            <a:ext cx="4898956" cy="3263719"/>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491320" y="427152"/>
            <a:ext cx="8215951" cy="1143000"/>
          </a:xfrm>
        </p:spPr>
        <p:txBody>
          <a:bodyPr>
            <a:normAutofit/>
          </a:bodyPr>
          <a:lstStyle/>
          <a:p>
            <a:pPr algn="ctr"/>
            <a:r>
              <a:rPr lang="en-US" u="sng" dirty="0" smtClean="0"/>
              <a:t>What </a:t>
            </a:r>
            <a:r>
              <a:rPr lang="en-US" u="sng" dirty="0" smtClean="0"/>
              <a:t>Causes This Conflict</a:t>
            </a:r>
            <a:r>
              <a:rPr lang="en-US" u="sng" dirty="0" smtClean="0"/>
              <a:t>?</a:t>
            </a:r>
            <a:endParaRPr lang="en-US" u="sng" dirty="0"/>
          </a:p>
        </p:txBody>
      </p:sp>
      <p:sp>
        <p:nvSpPr>
          <p:cNvPr id="3" name="Content Placeholder 2"/>
          <p:cNvSpPr>
            <a:spLocks noGrp="1"/>
          </p:cNvSpPr>
          <p:nvPr>
            <p:ph idx="1"/>
          </p:nvPr>
        </p:nvSpPr>
        <p:spPr>
          <a:xfrm>
            <a:off x="491320" y="1682196"/>
            <a:ext cx="8215952" cy="3508977"/>
          </a:xfrm>
        </p:spPr>
        <p:txBody>
          <a:bodyPr>
            <a:normAutofit/>
          </a:bodyPr>
          <a:lstStyle/>
          <a:p>
            <a:pPr marL="582930" indent="-514350">
              <a:buFont typeface="+mj-lt"/>
              <a:buAutoNum type="arabicPeriod"/>
            </a:pPr>
            <a:r>
              <a:rPr lang="en-US" sz="3000" b="1" dirty="0" smtClean="0"/>
              <a:t>What does the </a:t>
            </a:r>
            <a:r>
              <a:rPr lang="en-US" sz="3000" b="1" dirty="0" smtClean="0">
                <a:solidFill>
                  <a:schemeClr val="accent4">
                    <a:lumMod val="75000"/>
                  </a:schemeClr>
                </a:solidFill>
              </a:rPr>
              <a:t>society disagree with</a:t>
            </a:r>
            <a:r>
              <a:rPr lang="en-US" sz="3000" b="1" dirty="0" smtClean="0"/>
              <a:t>?</a:t>
            </a:r>
            <a:br>
              <a:rPr lang="en-US" sz="3000" b="1" dirty="0" smtClean="0"/>
            </a:br>
            <a:endParaRPr lang="en-US" sz="3000" b="1" dirty="0" smtClean="0"/>
          </a:p>
          <a:p>
            <a:pPr marL="582930" indent="-514350">
              <a:buFont typeface="+mj-lt"/>
              <a:buAutoNum type="arabicPeriod"/>
            </a:pPr>
            <a:r>
              <a:rPr lang="en-US" sz="3000" b="1" dirty="0" smtClean="0"/>
              <a:t>What </a:t>
            </a:r>
            <a:r>
              <a:rPr lang="en-US" sz="3000" b="1" dirty="0" smtClean="0">
                <a:solidFill>
                  <a:schemeClr val="accent4">
                    <a:lumMod val="75000"/>
                  </a:schemeClr>
                </a:solidFill>
              </a:rPr>
              <a:t>rules, traditions or values does the protagonist or “man” disagree with</a:t>
            </a:r>
            <a:r>
              <a:rPr lang="en-US" sz="3000" b="1" dirty="0" smtClean="0"/>
              <a:t>?</a:t>
            </a:r>
            <a:endParaRPr lang="en-US" sz="3000" b="1" dirty="0"/>
          </a:p>
        </p:txBody>
      </p:sp>
    </p:spTree>
    <p:extLst>
      <p:ext uri="{BB962C8B-B14F-4D97-AF65-F5344CB8AC3E}">
        <p14:creationId xmlns:p14="http://schemas.microsoft.com/office/powerpoint/2010/main" val="21080602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4024" y="456164"/>
            <a:ext cx="8229600" cy="1143000"/>
          </a:xfrm>
        </p:spPr>
        <p:txBody>
          <a:bodyPr/>
          <a:lstStyle/>
          <a:p>
            <a:pPr algn="ctr"/>
            <a:r>
              <a:rPr lang="en-US" u="sng" dirty="0" smtClean="0"/>
              <a:t>Together…</a:t>
            </a:r>
            <a:endParaRPr lang="en-US" u="sng" dirty="0"/>
          </a:p>
        </p:txBody>
      </p:sp>
      <p:sp>
        <p:nvSpPr>
          <p:cNvPr id="3" name="Content Placeholder 2"/>
          <p:cNvSpPr>
            <a:spLocks noGrp="1"/>
          </p:cNvSpPr>
          <p:nvPr>
            <p:ph idx="1"/>
          </p:nvPr>
        </p:nvSpPr>
        <p:spPr>
          <a:xfrm>
            <a:off x="464024" y="1769470"/>
            <a:ext cx="8229600" cy="4548203"/>
          </a:xfrm>
        </p:spPr>
        <p:txBody>
          <a:bodyPr>
            <a:normAutofit/>
          </a:bodyPr>
          <a:lstStyle/>
          <a:p>
            <a:r>
              <a:rPr lang="en-US" b="1" dirty="0"/>
              <a:t>Sheila wants to join her school’s wrestling team but she is denied the opportunity to even try out because “girls aren’t allowed on the team.” She and her parents decide to sue the school district.</a:t>
            </a:r>
          </a:p>
          <a:p>
            <a:pPr marL="68580" indent="0">
              <a:buNone/>
            </a:pPr>
            <a:endParaRPr lang="en-US" b="1" dirty="0"/>
          </a:p>
          <a:p>
            <a:r>
              <a:rPr lang="en-US" b="1" dirty="0" smtClean="0"/>
              <a:t>Rule, tradition or value character disagrees with:</a:t>
            </a:r>
          </a:p>
          <a:p>
            <a:endParaRPr lang="en-US" dirty="0" smtClean="0"/>
          </a:p>
          <a:p>
            <a:endParaRPr lang="en-US" dirty="0" smtClean="0"/>
          </a:p>
          <a:p>
            <a:endParaRPr lang="en-US" dirty="0"/>
          </a:p>
          <a:p>
            <a:endParaRPr lang="en-US" dirty="0" smtClean="0"/>
          </a:p>
        </p:txBody>
      </p:sp>
      <p:pic>
        <p:nvPicPr>
          <p:cNvPr id="7170" name="Picture 2" descr="http://bestclipartblog.com/clipart-pics/wrestling-clip-art-1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4054" y="4530500"/>
            <a:ext cx="2205488" cy="1964597"/>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http://www.clipartsupply.com/media/catalog/product/cache/1/small_image/135x135/9df78eab33525d08d6e5fb8d27136e95/A/R/AR-WRESTLING-WOMEN-14-R.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729542" y="4377541"/>
            <a:ext cx="2117553" cy="211755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382672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2" y="456164"/>
            <a:ext cx="7024744" cy="1143000"/>
          </a:xfrm>
        </p:spPr>
        <p:txBody>
          <a:bodyPr/>
          <a:lstStyle/>
          <a:p>
            <a:pPr algn="ctr"/>
            <a:r>
              <a:rPr lang="en-US" u="sng" dirty="0" smtClean="0"/>
              <a:t>Together…</a:t>
            </a:r>
            <a:endParaRPr lang="en-US" u="sng" dirty="0"/>
          </a:p>
        </p:txBody>
      </p:sp>
      <p:sp>
        <p:nvSpPr>
          <p:cNvPr id="3" name="Content Placeholder 2"/>
          <p:cNvSpPr>
            <a:spLocks noGrp="1"/>
          </p:cNvSpPr>
          <p:nvPr>
            <p:ph idx="1"/>
          </p:nvPr>
        </p:nvSpPr>
        <p:spPr>
          <a:xfrm>
            <a:off x="464024" y="1581398"/>
            <a:ext cx="8188657" cy="4570020"/>
          </a:xfrm>
        </p:spPr>
        <p:txBody>
          <a:bodyPr/>
          <a:lstStyle/>
          <a:p>
            <a:r>
              <a:rPr lang="en-US" b="1" dirty="0"/>
              <a:t>Melba </a:t>
            </a:r>
            <a:r>
              <a:rPr lang="en-US" b="1" dirty="0" err="1"/>
              <a:t>Beals</a:t>
            </a:r>
            <a:r>
              <a:rPr lang="en-US" b="1" dirty="0"/>
              <a:t> wants to go to an all white school during the 1950s, and decides to be one of the nine African American students to integrate Central High School.</a:t>
            </a:r>
          </a:p>
          <a:p>
            <a:pPr marL="68580" indent="0">
              <a:buNone/>
            </a:pPr>
            <a:endParaRPr lang="en-US" b="1" dirty="0"/>
          </a:p>
          <a:p>
            <a:r>
              <a:rPr lang="en-US" b="1" dirty="0" smtClean="0"/>
              <a:t>Rule</a:t>
            </a:r>
            <a:r>
              <a:rPr lang="en-US" b="1" dirty="0"/>
              <a:t>, tradition or </a:t>
            </a:r>
            <a:r>
              <a:rPr lang="en-US" b="1" dirty="0" smtClean="0"/>
              <a:t>value character disagrees with:</a:t>
            </a:r>
            <a:endParaRPr lang="en-US" b="1" dirty="0"/>
          </a:p>
          <a:p>
            <a:endParaRPr lang="en-US" b="1" dirty="0" smtClean="0"/>
          </a:p>
          <a:p>
            <a:endParaRPr lang="en-US" b="1" dirty="0"/>
          </a:p>
        </p:txBody>
      </p:sp>
      <p:pic>
        <p:nvPicPr>
          <p:cNvPr id="6146" name="Picture 2" descr="http://ualr.edu/race-ethnicity/files/2012/06/LittleRockNineLeaveCentralHigh.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8650" y="4135272"/>
            <a:ext cx="3596747" cy="228735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5090011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2" y="456164"/>
            <a:ext cx="7024744" cy="1143000"/>
          </a:xfrm>
        </p:spPr>
        <p:txBody>
          <a:bodyPr/>
          <a:lstStyle/>
          <a:p>
            <a:pPr algn="ctr"/>
            <a:r>
              <a:rPr lang="en-US" u="sng" dirty="0" smtClean="0"/>
              <a:t>Together…</a:t>
            </a:r>
            <a:endParaRPr lang="en-US" u="sng" dirty="0"/>
          </a:p>
        </p:txBody>
      </p:sp>
      <p:sp>
        <p:nvSpPr>
          <p:cNvPr id="3" name="Content Placeholder 2"/>
          <p:cNvSpPr>
            <a:spLocks noGrp="1"/>
          </p:cNvSpPr>
          <p:nvPr>
            <p:ph idx="1"/>
          </p:nvPr>
        </p:nvSpPr>
        <p:spPr>
          <a:xfrm>
            <a:off x="491319" y="1714052"/>
            <a:ext cx="8161361" cy="4492784"/>
          </a:xfrm>
        </p:spPr>
        <p:txBody>
          <a:bodyPr>
            <a:normAutofit/>
          </a:bodyPr>
          <a:lstStyle/>
          <a:p>
            <a:r>
              <a:rPr lang="en-US" b="1" dirty="0" smtClean="0"/>
              <a:t>Ann Frank and her family have to hide from the Nazis because they are Jewish and do not want to be killed.</a:t>
            </a:r>
          </a:p>
          <a:p>
            <a:endParaRPr lang="en-US" b="1" dirty="0" smtClean="0"/>
          </a:p>
          <a:p>
            <a:pPr marL="68580" indent="0">
              <a:buNone/>
            </a:pPr>
            <a:endParaRPr lang="en-US" b="1" dirty="0"/>
          </a:p>
          <a:p>
            <a:r>
              <a:rPr lang="en-US" b="1" dirty="0"/>
              <a:t>Rule, tradition or value character disagrees with:</a:t>
            </a:r>
          </a:p>
          <a:p>
            <a:pPr marL="68580" indent="0">
              <a:buNone/>
            </a:pPr>
            <a:endParaRPr lang="en-US" b="1" dirty="0" smtClean="0"/>
          </a:p>
          <a:p>
            <a:endParaRPr lang="en-US" b="1" dirty="0"/>
          </a:p>
        </p:txBody>
      </p:sp>
      <p:pic>
        <p:nvPicPr>
          <p:cNvPr id="5122" name="Picture 2" descr="http://i8.glitter-graphics.org/pub/486/486468hso4o7bsxm.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10668" y="4397279"/>
            <a:ext cx="1877941" cy="1809557"/>
          </a:xfrm>
          <a:prstGeom prst="rect">
            <a:avLst/>
          </a:prstGeom>
          <a:noFill/>
          <a:extLst>
            <a:ext uri="{909E8E84-426E-40DD-AFC4-6F175D3DCCD1}">
              <a14:hiddenFill xmlns:a14="http://schemas.microsoft.com/office/drawing/2010/main">
                <a:solidFill>
                  <a:srgbClr val="FFFFFF"/>
                </a:solidFill>
              </a14:hiddenFill>
            </a:ext>
          </a:extLst>
        </p:spPr>
      </p:pic>
      <p:pic>
        <p:nvPicPr>
          <p:cNvPr id="5124" name="Picture 4" descr="http://www.primaryhomeworkhelp.co.uk/war/images/anne_frank.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19898" y="4397081"/>
            <a:ext cx="1877942" cy="18095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15118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43492" y="456164"/>
            <a:ext cx="7024744" cy="1143000"/>
          </a:xfrm>
        </p:spPr>
        <p:txBody>
          <a:bodyPr/>
          <a:lstStyle/>
          <a:p>
            <a:pPr algn="ctr"/>
            <a:r>
              <a:rPr lang="en-US" u="sng" dirty="0" smtClean="0"/>
              <a:t>Together…</a:t>
            </a:r>
            <a:endParaRPr lang="en-US" u="sng" dirty="0"/>
          </a:p>
        </p:txBody>
      </p:sp>
      <p:sp>
        <p:nvSpPr>
          <p:cNvPr id="3" name="Content Placeholder 2"/>
          <p:cNvSpPr>
            <a:spLocks noGrp="1"/>
          </p:cNvSpPr>
          <p:nvPr>
            <p:ph idx="1"/>
          </p:nvPr>
        </p:nvSpPr>
        <p:spPr>
          <a:xfrm>
            <a:off x="491320" y="1640729"/>
            <a:ext cx="8202304" cy="4593816"/>
          </a:xfrm>
        </p:spPr>
        <p:txBody>
          <a:bodyPr>
            <a:normAutofit/>
          </a:bodyPr>
          <a:lstStyle/>
          <a:p>
            <a:r>
              <a:rPr lang="en-US" b="1" dirty="0" smtClean="0"/>
              <a:t>Tim, a successful lawyer, started dating Leslie. Leslie didn’t finish college and was from a less wealthy family than Tim. Tim’s family and friends refused to talk to him until he broke up with Leslie. </a:t>
            </a:r>
            <a:endParaRPr lang="en-US" b="1" dirty="0"/>
          </a:p>
          <a:p>
            <a:pPr marL="68580" indent="0">
              <a:buNone/>
            </a:pPr>
            <a:endParaRPr lang="en-US" b="1" dirty="0" smtClean="0"/>
          </a:p>
          <a:p>
            <a:r>
              <a:rPr lang="en-US" b="1" dirty="0"/>
              <a:t>Rule, tradition or value character disagrees with:</a:t>
            </a:r>
          </a:p>
          <a:p>
            <a:endParaRPr lang="en-US" b="1" dirty="0"/>
          </a:p>
        </p:txBody>
      </p:sp>
      <p:pic>
        <p:nvPicPr>
          <p:cNvPr id="4098" name="Picture 2" descr="http://ec.l.thumbs.canstockphoto.com/canstock6479229.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7314" y="4653722"/>
            <a:ext cx="1418017" cy="1772521"/>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images.clipartpanda.com/lawyer-clipart-xTgKnzoqc.jpe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92575" y="5021108"/>
            <a:ext cx="1222176" cy="142785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www.aipla.org/advocacy/PublishingImages/bill_clipart.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08972" y="5139770"/>
            <a:ext cx="1397046" cy="13258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27690564"/>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Essential">
      <a:majorFont>
        <a:latin typeface="Arial Black"/>
        <a:ea typeface=""/>
        <a:cs typeface=""/>
        <a:font script="Jpan" typeface="ＭＳ Ｐゴシック"/>
        <a:font script="Hang" typeface="HY견고딕"/>
        <a:font script="Hans" typeface="微软雅黑"/>
        <a:font script="Hant" typeface="微軟正黑體"/>
        <a:font script="Arab" typeface="Tahoma"/>
        <a:font script="Hebr" typeface="Tahoma"/>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돋움"/>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Austin.thmx</Template>
  <TotalTime>756</TotalTime>
  <Words>371</Words>
  <Application>Microsoft Office PowerPoint</Application>
  <PresentationFormat>On-screen Show (4:3)</PresentationFormat>
  <Paragraphs>55</Paragraphs>
  <Slides>16</Slides>
  <Notes>1</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Austin</vt:lpstr>
      <vt:lpstr>Do Now!</vt:lpstr>
      <vt:lpstr>Conflict Review</vt:lpstr>
      <vt:lpstr>Types of Conflict:  External vs. Internal</vt:lpstr>
      <vt:lpstr>Man Against Society</vt:lpstr>
      <vt:lpstr>What Causes This Conflict?</vt:lpstr>
      <vt:lpstr>Together…</vt:lpstr>
      <vt:lpstr>Together…</vt:lpstr>
      <vt:lpstr>Together…</vt:lpstr>
      <vt:lpstr>Together…</vt:lpstr>
      <vt:lpstr>In Your Groups…</vt:lpstr>
      <vt:lpstr>Conflict in Harrison Bergeron</vt:lpstr>
      <vt:lpstr>Conflict in Harrison Bergeron</vt:lpstr>
      <vt:lpstr>Conflict in Harrison Bergeron</vt:lpstr>
      <vt:lpstr>Conflict in Harrison Bergeron</vt:lpstr>
      <vt:lpstr>Reading from The Giver</vt:lpstr>
      <vt:lpstr>On Your Own…</vt:lpstr>
    </vt:vector>
  </TitlesOfParts>
  <Company>University of New Haven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Conflict Review</dc:title>
  <dc:creator>Lindsey Goodine</dc:creator>
  <cp:lastModifiedBy>Shettle, Meghan</cp:lastModifiedBy>
  <cp:revision>18</cp:revision>
  <dcterms:created xsi:type="dcterms:W3CDTF">2014-11-30T18:08:47Z</dcterms:created>
  <dcterms:modified xsi:type="dcterms:W3CDTF">2014-12-04T13:13:05Z</dcterms:modified>
</cp:coreProperties>
</file>